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46" r:id="rId2"/>
    <p:sldId id="359" r:id="rId3"/>
    <p:sldId id="360" r:id="rId4"/>
    <p:sldId id="362" r:id="rId5"/>
    <p:sldId id="361" r:id="rId6"/>
    <p:sldId id="363" r:id="rId7"/>
    <p:sldId id="372" r:id="rId8"/>
    <p:sldId id="357" r:id="rId9"/>
    <p:sldId id="365" r:id="rId10"/>
    <p:sldId id="366" r:id="rId11"/>
    <p:sldId id="367" r:id="rId12"/>
    <p:sldId id="371" r:id="rId13"/>
    <p:sldId id="368" r:id="rId14"/>
    <p:sldId id="369" r:id="rId15"/>
    <p:sldId id="364" r:id="rId16"/>
    <p:sldId id="3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091EA"/>
    <a:srgbClr val="FF0000"/>
    <a:srgbClr val="00B41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94660"/>
  </p:normalViewPr>
  <p:slideViewPr>
    <p:cSldViewPr>
      <p:cViewPr varScale="1">
        <p:scale>
          <a:sx n="121" d="100"/>
          <a:sy n="121" d="100"/>
        </p:scale>
        <p:origin x="14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146133-C2C6-42E5-9F03-188AA2A4A162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230190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lck.ru/UkdGF" TargetMode="External"/><Relationship Id="rId2" Type="http://schemas.openxmlformats.org/officeDocument/2006/relationships/hyperlink" Target="https://clck.ru/Ukd5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lck.ru/UkdS9" TargetMode="External"/><Relationship Id="rId5" Type="http://schemas.openxmlformats.org/officeDocument/2006/relationships/hyperlink" Target="https://clck.ru/UkdNo" TargetMode="External"/><Relationship Id="rId4" Type="http://schemas.openxmlformats.org/officeDocument/2006/relationships/hyperlink" Target="https://antplanet.ru/blog/keeper.html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343400" y="0"/>
            <a:ext cx="4800600" cy="2514600"/>
          </a:xfrm>
          <a:effectLst>
            <a:outerShdw dist="17961" dir="2700000" sx="1000" sy="1000" algn="ctr" rotWithShape="0">
              <a:schemeClr val="bg2"/>
            </a:outerShdw>
          </a:effectLst>
        </p:spPr>
        <p:txBody>
          <a:bodyPr>
            <a:normAutofit/>
          </a:bodyPr>
          <a:lstStyle/>
          <a:p>
            <a:pPr>
              <a:defRPr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Муравьиная ферма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2362200"/>
            <a:ext cx="3581400" cy="4495800"/>
          </a:xfrm>
          <a:effectLst>
            <a:outerShdw dist="17961" dir="2700000" sx="1000" sy="1000" algn="ctr" rotWithShape="0">
              <a:schemeClr val="bg2"/>
            </a:outerShdw>
          </a:effectLst>
        </p:spPr>
        <p:txBody>
          <a:bodyPr>
            <a:normAutofit fontScale="70000" lnSpcReduction="20000"/>
          </a:bodyPr>
          <a:lstStyle/>
          <a:p>
            <a:pPr algn="l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Автор: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Николаев Евгений Артурович,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ученик 10 класса А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СОШ №5</a:t>
            </a:r>
          </a:p>
          <a:p>
            <a:pPr algn="l"/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им.О.И.Семёнова-Тян-Шанского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 проекта: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Сорбалэ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Каролина Николаевна,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биологии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СОШ №5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им.О.И.Семёнова-Тян-Шанского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533400"/>
            <a:ext cx="6553200" cy="1020763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Технологическая карта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(часть 1)</a:t>
            </a:r>
            <a:endParaRPr lang="en-US" sz="2800" dirty="0">
              <a:solidFill>
                <a:srgbClr val="4D4D4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510919"/>
              </p:ext>
            </p:extLst>
          </p:nvPr>
        </p:nvGraphicFramePr>
        <p:xfrm>
          <a:off x="1981200" y="1676400"/>
          <a:ext cx="7010400" cy="487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5800"/>
                <a:gridCol w="2209800"/>
                <a:gridCol w="2286000"/>
                <a:gridCol w="1828800"/>
              </a:tblGrid>
              <a:tr h="786174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Последовательность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операций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Фотография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Инструменты и приспособления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66950"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Инструменты и приспособления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пластмассовый прозрачный контейнер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66950"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Приобрести гипс (алебастр)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гипс (алебастр)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194576">
                <a:tc>
                  <a:txBody>
                    <a:bodyPr/>
                    <a:lstStyle/>
                    <a:p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Замешать гипс в воду в соотношении 1:1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гипс, вода, палочка, емкость для смешивания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62150">
                <a:tc>
                  <a:txBody>
                    <a:bodyPr/>
                    <a:lstStyle/>
                    <a:p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Залить смесь в контейнер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контейнер, смесь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Рисунок 10" descr="C:\Users\жека\AppData\Local\Microsoft\Windows\INetCache\Content.Word\LFu-pBsAeL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80"/>
          <a:stretch>
            <a:fillRect/>
          </a:stretch>
        </p:blipFill>
        <p:spPr bwMode="auto">
          <a:xfrm>
            <a:off x="4876800" y="3505200"/>
            <a:ext cx="1066800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жека\AppData\Local\Microsoft\Windows\INetCache\Content.Word\6428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572000"/>
            <a:ext cx="106299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38400"/>
            <a:ext cx="1066800" cy="106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47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533400"/>
            <a:ext cx="6553200" cy="1020763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Технологическая карта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(часть 2)</a:t>
            </a:r>
            <a:endParaRPr lang="en-US" sz="2800" dirty="0">
              <a:solidFill>
                <a:srgbClr val="4D4D4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708391"/>
              </p:ext>
            </p:extLst>
          </p:nvPr>
        </p:nvGraphicFramePr>
        <p:xfrm>
          <a:off x="1752600" y="1447800"/>
          <a:ext cx="7391400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2624"/>
                <a:gridCol w="2982576"/>
                <a:gridCol w="2209800"/>
                <a:gridCol w="16764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Достать гипсовую заготовку и дать ей окончательно высохнуть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гипсовая заготовка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Попробовать обрабатывать гипс, проделать ходы и камеры увлажнения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плоская отвертка и молоток</a:t>
                      </a:r>
                    </a:p>
                  </a:txBody>
                  <a:tcPr/>
                </a:tc>
              </a:tr>
              <a:tr h="120396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Создание гипсового блока для запланированной емкости. Повторение этапов 3,4 и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9964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Создание системы ходов и камер увлажнения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плоская отвертка и молоток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447800"/>
            <a:ext cx="1344930" cy="928872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362200"/>
            <a:ext cx="1287780" cy="914399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495800"/>
            <a:ext cx="1905000" cy="198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47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3505200" y="274638"/>
            <a:ext cx="5181600" cy="1143000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endParaRPr lang="en-US" sz="2800" b="1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1417638"/>
            <a:ext cx="6553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1.Самостоятельное изготовление </a:t>
            </a:r>
            <a:r>
              <a:rPr lang="ru-RU" sz="2400" dirty="0" err="1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формикария</a:t>
            </a:r>
            <a:r>
              <a:rPr lang="ru-RU" sz="2400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помогло мне сэкономить денежные средства и при этом получить изделие нужных параметров</a:t>
            </a:r>
            <a:r>
              <a:rPr lang="ru-RU" sz="2400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endParaRPr lang="ru-RU" sz="2400" dirty="0">
              <a:solidFill>
                <a:srgbClr val="26262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2. Изделие, изготовленное своими </a:t>
            </a:r>
            <a:r>
              <a:rPr lang="ru-RU" sz="2400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руками, отвечает </a:t>
            </a:r>
            <a:r>
              <a:rPr lang="ru-RU" sz="2400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всем заявленным требованиям, </a:t>
            </a:r>
            <a:r>
              <a:rPr lang="ru-RU" sz="2400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2400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доставила мне большое удовлетворение</a:t>
            </a:r>
            <a:r>
              <a:rPr lang="ru-RU" sz="2400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endParaRPr lang="ru-RU" sz="2400" dirty="0">
              <a:solidFill>
                <a:srgbClr val="26262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3. И</a:t>
            </a:r>
            <a:r>
              <a:rPr lang="ru-RU" sz="2400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зделие</a:t>
            </a:r>
            <a:r>
              <a:rPr lang="ru-RU" sz="2400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, изготовленное своими руками, отвечает всем заявленным требованиям. </a:t>
            </a:r>
          </a:p>
        </p:txBody>
      </p:sp>
    </p:spTree>
    <p:extLst>
      <p:ext uri="{BB962C8B-B14F-4D97-AF65-F5344CB8AC3E}">
        <p14:creationId xmlns:p14="http://schemas.microsoft.com/office/powerpoint/2010/main" val="339286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609600"/>
            <a:ext cx="4648200" cy="14478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en-US" sz="3200" b="1" dirty="0">
              <a:solidFill>
                <a:srgbClr val="4D4D4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81200" y="2413338"/>
            <a:ext cx="6858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результате исследования подтвердилась гипотеза о том, что доступными способами можно создать муравьиную ферму.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основе информации, полученной в ходе исследования, был спроектирован и изготовлен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формикарий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для содержания колонии муравьев. </a:t>
            </a: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7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609600"/>
            <a:ext cx="5562600" cy="14478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Практическая значимость</a:t>
            </a:r>
            <a:endParaRPr lang="en-US" sz="2800" b="1" dirty="0">
              <a:solidFill>
                <a:srgbClr val="4D4D4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5001" y="2286000"/>
            <a:ext cx="701039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Практическая значимость проекта заключается в создании муравьиной фермы с благоприятными условиями  для содержания и развития колонии муравьев у себя дома.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947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Список литературы и использованных  </a:t>
            </a:r>
            <a:br>
              <a:rPr lang="ru-RU" sz="3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источников информации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47800" y="1600200"/>
            <a:ext cx="7543800" cy="5257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Бакшт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Ф. "Куча чудес. Муравейник глазами геолога". Научно-популярное издание. Томск: Издательство Печатная мануфактура, 2005,140с.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Брайен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М. Общественные насекомые. Экология и поведение. Пер. с англ. – М.: Мир, 1986. – 400с, ил.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3) 3ахаров А. А. Муравей, семья, колония. — M.: Наука, 1978. — 144 с., ил., 1 л. ил. — (Серия «Человек и окружающая среда»).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Интернет- ресурсы: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4) Как ухаживать за муравьиной фермой? - </a:t>
            </a:r>
            <a:r>
              <a:rPr lang="ru-RU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https://clck.ru/Ukd5S</a:t>
            </a:r>
            <a:endParaRPr lang="ru-RU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5) Чем кормить муравьев жнецов? - </a:t>
            </a:r>
            <a:r>
              <a:rPr lang="ru-RU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https://clck.ru/UkdGF</a:t>
            </a:r>
            <a:endParaRPr lang="ru-RU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6) </a:t>
            </a:r>
            <a:r>
              <a:rPr lang="ru-RU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Мирмикиперы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https://antplanet.ru/blog/keeper.html</a:t>
            </a:r>
            <a:endParaRPr lang="ru-RU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7) Типы </a:t>
            </a:r>
            <a:r>
              <a:rPr lang="ru-RU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формикариев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https://clck.ru/UkdNo</a:t>
            </a:r>
            <a:endParaRPr lang="ru-RU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- </a:t>
            </a:r>
            <a:r>
              <a:rPr lang="ru-RU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https://clck.ru/U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kdS</a:t>
            </a:r>
            <a:r>
              <a:rPr lang="ru-RU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9</a:t>
            </a:r>
            <a:endParaRPr lang="ru-RU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2133600"/>
            <a:ext cx="5742879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8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1828800" y="1447800"/>
            <a:ext cx="64008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endParaRPr lang="en-US" sz="1400" dirty="0" smtClean="0">
              <a:solidFill>
                <a:schemeClr val="bg1"/>
              </a:solidFill>
              <a:latin typeface="Arial" charset="0"/>
              <a:ea typeface="굴림" pitchFamily="34" charset="-127"/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1295400" y="5334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endParaRPr kumimoji="1" lang="en-US" altLang="ko-KR" sz="3500" dirty="0">
              <a:solidFill>
                <a:schemeClr val="bg1"/>
              </a:solidFill>
              <a:ea typeface="굴림" pitchFamily="34" charset="-127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447800" y="1143000"/>
            <a:ext cx="7086600" cy="4495800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Объект исследования: </a:t>
            </a:r>
          </a:p>
          <a:p>
            <a:pPr algn="just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уравьи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Messor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structor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и условия их жизни.</a:t>
            </a:r>
          </a:p>
          <a:p>
            <a:pPr algn="just"/>
            <a:endParaRPr lang="ru-RU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Предмет исследования:</a:t>
            </a:r>
          </a:p>
          <a:p>
            <a:pPr algn="just"/>
            <a:r>
              <a:rPr lang="ru-RU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формикарий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и «муравьиная ферма».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47800" y="914400"/>
            <a:ext cx="7239000" cy="5211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оказать возможность создания муравьиной фермы со всеми требуемыми условиями для содержания муравьев в домашних условиях.</a:t>
            </a:r>
          </a:p>
          <a:p>
            <a:pPr>
              <a:buNone/>
            </a:pPr>
            <a:endParaRPr lang="ru-RU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Гипотеза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для изучения и наблюдения жизни общественных насекомых –муравьев вида </a:t>
            </a:r>
            <a:r>
              <a:rPr lang="ru-RU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Messor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structor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необходимо создать искусственные условия для их содержания. 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71600" y="533400"/>
            <a:ext cx="7772400" cy="6096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1.Изучить требования к  содержанию  вида  муравьев  (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Messor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structor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 в домашних условиях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Спроектировать модель самодельной муравьиной фермы.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 Определить материалы, требующиеся для работы.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4. Сделать экономичный расчет и приобрести материалы.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5. Осуществить проект самодельной муравьиной фермы.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6. Проанализировать результаты проделанной работы.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7. Сделать вывод.</a:t>
            </a:r>
          </a:p>
          <a:p>
            <a:pPr>
              <a:buNone/>
            </a:pPr>
            <a:endParaRPr lang="ru-RU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Методы исследования: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поисковый - работа с информацией, анкетирование.</a:t>
            </a:r>
          </a:p>
          <a:p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 </a:t>
            </a:r>
            <a:r>
              <a:rPr lang="ru-RU" sz="3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Главный герой моего исследования — степные муравьи жнецы (</a:t>
            </a:r>
            <a:r>
              <a:rPr lang="ru-RU" sz="31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Messor</a:t>
            </a:r>
            <a:r>
              <a:rPr lang="ru-RU" sz="3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structor</a:t>
            </a:r>
            <a:r>
              <a:rPr lang="ru-RU" sz="3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1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71600" y="1600200"/>
            <a:ext cx="4038600" cy="4953000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 латыни messor-жнец, </a:t>
            </a:r>
            <a:r>
              <a:rPr lang="ru-RU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structor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just">
              <a:buNone/>
            </a:pP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строитель. Жнец строитель.</a:t>
            </a:r>
          </a:p>
          <a:p>
            <a:pPr algn="just">
              <a:buNone/>
            </a:pP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Название получили, потому что</a:t>
            </a:r>
          </a:p>
          <a:p>
            <a:pPr algn="just">
              <a:buNone/>
            </a:pP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живут в степях, питаются</a:t>
            </a:r>
          </a:p>
          <a:p>
            <a:pPr algn="just">
              <a:buNone/>
            </a:pP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зернами степных растений.</a:t>
            </a:r>
          </a:p>
          <a:p>
            <a:pPr algn="just">
              <a:buNone/>
            </a:pP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Строят муравейники, которые</a:t>
            </a:r>
          </a:p>
          <a:p>
            <a:pPr algn="just">
              <a:buNone/>
            </a:pP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представляют собой глубокий </a:t>
            </a:r>
          </a:p>
          <a:p>
            <a:pPr algn="just">
              <a:buNone/>
            </a:pP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вертикальный ход. Часто</a:t>
            </a:r>
          </a:p>
          <a:p>
            <a:pPr algn="just">
              <a:buNone/>
            </a:pP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докапываются до грунтовых </a:t>
            </a:r>
          </a:p>
          <a:p>
            <a:pPr algn="just">
              <a:buNone/>
            </a:pP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вод, поэтому населяют даже </a:t>
            </a:r>
          </a:p>
          <a:p>
            <a:pPr algn="just">
              <a:buNone/>
            </a:pP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пустыни.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690125372_w640_h640_muravie-messor-struc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057400"/>
            <a:ext cx="3581400" cy="3133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Особенности внешнего вида и строения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19800" y="1600200"/>
            <a:ext cx="2895600" cy="4953000"/>
          </a:xfrm>
        </p:spPr>
        <p:txBody>
          <a:bodyPr>
            <a:normAutofit fontScale="92500" lnSpcReduction="10000"/>
          </a:bodyPr>
          <a:lstStyle/>
          <a:p>
            <a:pPr fontAlgn="base">
              <a:buNone/>
            </a:pPr>
            <a:r>
              <a:rPr lang="ru-RU" sz="2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 жнецов развит</a:t>
            </a:r>
            <a:endParaRPr lang="en-US" sz="2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r>
              <a:rPr lang="ru-RU" sz="2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полиморфизм.</a:t>
            </a:r>
          </a:p>
          <a:p>
            <a:pPr fontAlgn="base">
              <a:buNone/>
            </a:pPr>
            <a:r>
              <a:rPr lang="ru-RU" sz="2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Колония</a:t>
            </a:r>
            <a:endParaRPr lang="en-US" sz="2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r>
              <a:rPr lang="ru-RU" sz="2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делится на классы:</a:t>
            </a:r>
          </a:p>
          <a:p>
            <a:pPr lvl="0" fontAlgn="base"/>
            <a:r>
              <a:rPr lang="ru-RU" sz="2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Матка (15 мм);</a:t>
            </a:r>
          </a:p>
          <a:p>
            <a:pPr lvl="0" fontAlgn="base">
              <a:buNone/>
            </a:pPr>
            <a:r>
              <a:rPr lang="ru-RU" sz="2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Рабочий муравей (4-9 мм);</a:t>
            </a:r>
          </a:p>
          <a:p>
            <a:pPr lvl="0" fontAlgn="base"/>
            <a:r>
              <a:rPr lang="ru-RU" sz="2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Переходная форма (10 мм);</a:t>
            </a:r>
          </a:p>
          <a:p>
            <a:pPr lvl="0" fontAlgn="base"/>
            <a:r>
              <a:rPr lang="ru-RU" sz="2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Муравей-солдат (11 мм).</a:t>
            </a:r>
            <a:endParaRPr lang="en-US" sz="2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ru-RU" sz="2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Самец(10 мм)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02" b="18438"/>
          <a:stretch/>
        </p:blipFill>
        <p:spPr>
          <a:xfrm>
            <a:off x="1295400" y="3124200"/>
            <a:ext cx="4305947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Схема муравейника</a:t>
            </a:r>
            <a:endParaRPr lang="ru-RU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7400" y="2438400"/>
            <a:ext cx="5846571" cy="343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93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3505200" y="274638"/>
            <a:ext cx="5181600" cy="114300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/>
              <a:t>Анкетирование</a:t>
            </a:r>
            <a:endParaRPr lang="en-US" sz="3200" b="1" dirty="0">
              <a:solidFill>
                <a:srgbClr val="4D4D4D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28800" y="3200400"/>
            <a:ext cx="2869324" cy="1923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Следовательно,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большинство опрошенных считает невозможным разведение муравьев в домашних условиях.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67000"/>
            <a:ext cx="4231005" cy="3429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48200" y="1676400"/>
            <a:ext cx="381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Возможно ли содержание муравьев в домашних условиях?</a:t>
            </a:r>
          </a:p>
        </p:txBody>
      </p:sp>
    </p:spTree>
    <p:extLst>
      <p:ext uri="{BB962C8B-B14F-4D97-AF65-F5344CB8AC3E}">
        <p14:creationId xmlns:p14="http://schemas.microsoft.com/office/powerpoint/2010/main" val="19947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533400"/>
            <a:ext cx="6553200" cy="1020763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формикария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 домашних условиях</a:t>
            </a:r>
            <a:endParaRPr lang="en-US" sz="2800" b="1" dirty="0">
              <a:solidFill>
                <a:srgbClr val="4D4D4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407573" y="2070538"/>
            <a:ext cx="3471041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Проектируемое изделие должно быть: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безопасное для муравьев;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соответствовать выбранным видам муравьев – Муравьи-жнецы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Messor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structor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удобное в эксплуатации;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позволяющее проводить наблюдения и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исследования;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доступных материалов;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прочное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оригинального дизайна.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_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8279" y="2070538"/>
            <a:ext cx="3429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86000" y="4953000"/>
            <a:ext cx="3124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Пример схемы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формикария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7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Другая 13">
      <a:dk1>
        <a:srgbClr val="262626"/>
      </a:dk1>
      <a:lt1>
        <a:srgbClr val="FFFFFF"/>
      </a:lt1>
      <a:dk2>
        <a:srgbClr val="494429"/>
      </a:dk2>
      <a:lt2>
        <a:srgbClr val="EEECE1"/>
      </a:lt2>
      <a:accent1>
        <a:srgbClr val="FF8E1D"/>
      </a:accent1>
      <a:accent2>
        <a:srgbClr val="582C00"/>
      </a:accent2>
      <a:accent3>
        <a:srgbClr val="A5A5A5"/>
      </a:accent3>
      <a:accent4>
        <a:srgbClr val="C00000"/>
      </a:accent4>
      <a:accent5>
        <a:srgbClr val="FF8E1D"/>
      </a:accent5>
      <a:accent6>
        <a:srgbClr val="C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2048</TotalTime>
  <Words>511</Words>
  <Application>Microsoft Office PowerPoint</Application>
  <PresentationFormat>Экран (4:3)</PresentationFormat>
  <Paragraphs>119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굴림</vt:lpstr>
      <vt:lpstr>Times New Roman</vt:lpstr>
      <vt:lpstr>1_Office Theme</vt:lpstr>
      <vt:lpstr>Муравьиная ферма</vt:lpstr>
      <vt:lpstr>Презентация PowerPoint</vt:lpstr>
      <vt:lpstr>Презентация PowerPoint</vt:lpstr>
      <vt:lpstr>Презентация PowerPoint</vt:lpstr>
      <vt:lpstr> Главный герой моего исследования — степные муравьи жнецы (Messor structor)</vt:lpstr>
      <vt:lpstr>Особенности внешнего вида и строения</vt:lpstr>
      <vt:lpstr>Схема муравейника</vt:lpstr>
      <vt:lpstr>Анкетирование</vt:lpstr>
      <vt:lpstr>Создание формикария в домашних условиях</vt:lpstr>
      <vt:lpstr>Технологическая карта (часть 1)</vt:lpstr>
      <vt:lpstr>Технологическая карта (часть 2)</vt:lpstr>
      <vt:lpstr>Вывод</vt:lpstr>
      <vt:lpstr>Заключение</vt:lpstr>
      <vt:lpstr>Практическая значимость</vt:lpstr>
      <vt:lpstr>Список литературы и использованных        источников информации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жека</cp:lastModifiedBy>
  <cp:revision>277</cp:revision>
  <dcterms:created xsi:type="dcterms:W3CDTF">2012-04-26T17:06:14Z</dcterms:created>
  <dcterms:modified xsi:type="dcterms:W3CDTF">2021-05-13T20:40:22Z</dcterms:modified>
</cp:coreProperties>
</file>